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7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Hipp%C3%B3i_Szent_%C3%81goston" TargetMode="External"/><Relationship Id="rId3" Type="http://schemas.openxmlformats.org/officeDocument/2006/relationships/hyperlink" Target="https://mult-kor.hu/cikk.php?id=9883" TargetMode="External"/><Relationship Id="rId7" Type="http://schemas.openxmlformats.org/officeDocument/2006/relationships/hyperlink" Target="https://hu.wikipedia.org/wiki/Nursiai_Szent_Benedek" TargetMode="External"/><Relationship Id="rId2" Type="http://schemas.openxmlformats.org/officeDocument/2006/relationships/hyperlink" Target="https://hu.wikipedia.org/wiki/Clunyi_ap%C3%A1ts%C3%A1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k.oszk.hu/01900/01992/html/index1207.html" TargetMode="External"/><Relationship Id="rId5" Type="http://schemas.openxmlformats.org/officeDocument/2006/relationships/hyperlink" Target="https://hu.wikipedia.org/wiki/Suger_ap%C3%A1t" TargetMode="External"/><Relationship Id="rId10" Type="http://schemas.openxmlformats.org/officeDocument/2006/relationships/hyperlink" Target="https://www.google.hu/url?sa=i&amp;rct=j&amp;q=&amp;esrc=s&amp;source=images&amp;cd=&amp;ved=2ahUKEwiatP3_2bHaAhWNalAKHd6xD9gQjRx6BAgAEAU&amp;url=https%3A%2F%2Fwww.youtube.com%2Fwatch%3Fv%3DcLtkS8i1Zug&amp;psig=AOvVaw2ZhM8rnfn41bIlykKhUlr1&amp;ust=1523518190618494" TargetMode="External"/><Relationship Id="rId4" Type="http://schemas.openxmlformats.org/officeDocument/2006/relationships/hyperlink" Target="https://zh.wikipedia.org/wiki/File:Saint-Denis_(93),_basilique_Saint-Denis,_abside_3.jpg" TargetMode="External"/><Relationship Id="rId9" Type="http://schemas.openxmlformats.org/officeDocument/2006/relationships/hyperlink" Target="https://hu.wikipedia.org/wiki/Monte_Cassino#/media/File:Monte_Cassino_Opactwo_1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lr90NLDp-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kereszténység a középkorban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 gondolkodó, a vezető, a szónok, a polihisztor, a politikus és a tudós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11190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Saint Denis 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1359098"/>
            <a:ext cx="8232273" cy="549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06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VII. Gergely, a politikus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0" y="1484256"/>
            <a:ext cx="4506913" cy="5430830"/>
          </a:xfrm>
        </p:spPr>
      </p:pic>
    </p:spTree>
    <p:extLst>
      <p:ext uri="{BB962C8B-B14F-4D97-AF65-F5344CB8AC3E}">
        <p14:creationId xmlns:p14="http://schemas.microsoft.com/office/powerpoint/2010/main" val="2046189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Cluny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36" y="2529110"/>
            <a:ext cx="3592764" cy="2184401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501" y="0"/>
            <a:ext cx="3869111" cy="6858000"/>
          </a:xfrm>
          <a:prstGeom prst="rect">
            <a:avLst/>
          </a:prstGeom>
        </p:spPr>
      </p:pic>
      <p:cxnSp>
        <p:nvCxnSpPr>
          <p:cNvPr id="6" name="Egyenes összekötő nyíllal 5"/>
          <p:cNvCxnSpPr/>
          <p:nvPr/>
        </p:nvCxnSpPr>
        <p:spPr>
          <a:xfrm flipV="1">
            <a:off x="3591499" y="812033"/>
            <a:ext cx="5519450" cy="20523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42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1" y="45080"/>
            <a:ext cx="10363199" cy="1280890"/>
          </a:xfrm>
        </p:spPr>
        <p:txBody>
          <a:bodyPr/>
          <a:lstStyle/>
          <a:p>
            <a:r>
              <a:rPr lang="hu-HU" dirty="0" smtClean="0"/>
              <a:t>Aquinói Szent Tamás – a </a:t>
            </a:r>
            <a:r>
              <a:rPr lang="hu-HU" dirty="0" smtClean="0"/>
              <a:t>tudós és 																	</a:t>
            </a:r>
            <a:r>
              <a:rPr lang="hu-HU" dirty="0" err="1" smtClean="0"/>
              <a:t>lelkigondozó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89" y="1104306"/>
            <a:ext cx="4318446" cy="5753694"/>
          </a:xfrm>
        </p:spPr>
      </p:pic>
    </p:spTree>
    <p:extLst>
      <p:ext uri="{BB962C8B-B14F-4D97-AF65-F5344CB8AC3E}">
        <p14:creationId xmlns:p14="http://schemas.microsoft.com/office/powerpoint/2010/main" val="1492189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Istenérvek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1.</a:t>
            </a:r>
            <a:r>
              <a:rPr lang="hu-HU" dirty="0"/>
              <a:t> </a:t>
            </a:r>
            <a:r>
              <a:rPr lang="hu-HU" dirty="0" smtClean="0"/>
              <a:t>Változás </a:t>
            </a:r>
          </a:p>
          <a:p>
            <a:r>
              <a:rPr lang="hu-HU" b="1" dirty="0" smtClean="0"/>
              <a:t>2</a:t>
            </a:r>
            <a:r>
              <a:rPr lang="hu-HU" b="1" dirty="0"/>
              <a:t>.</a:t>
            </a:r>
            <a:r>
              <a:rPr lang="hu-HU" dirty="0"/>
              <a:t> Létesítő ok </a:t>
            </a:r>
          </a:p>
          <a:p>
            <a:r>
              <a:rPr lang="hu-HU" b="1" dirty="0"/>
              <a:t>3.</a:t>
            </a:r>
            <a:r>
              <a:rPr lang="hu-HU" dirty="0"/>
              <a:t> </a:t>
            </a:r>
            <a:r>
              <a:rPr lang="hu-HU" dirty="0" smtClean="0"/>
              <a:t>Esetlegesség</a:t>
            </a:r>
            <a:endParaRPr lang="hu-HU" dirty="0"/>
          </a:p>
          <a:p>
            <a:r>
              <a:rPr lang="hu-HU" b="1" dirty="0"/>
              <a:t>4.</a:t>
            </a:r>
            <a:r>
              <a:rPr lang="hu-HU" dirty="0"/>
              <a:t> Léttökéletességi </a:t>
            </a:r>
            <a:r>
              <a:rPr lang="hu-HU" dirty="0" smtClean="0"/>
              <a:t>fokozatok</a:t>
            </a:r>
          </a:p>
          <a:p>
            <a:r>
              <a:rPr lang="hu-HU" b="1" dirty="0" smtClean="0"/>
              <a:t>5</a:t>
            </a:r>
            <a:r>
              <a:rPr lang="hu-HU" b="1" dirty="0"/>
              <a:t>.</a:t>
            </a:r>
            <a:r>
              <a:rPr lang="hu-HU" dirty="0"/>
              <a:t> </a:t>
            </a:r>
            <a:r>
              <a:rPr lang="hu-HU" dirty="0" smtClean="0"/>
              <a:t>Célirányosság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67549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javasol Aquinói Szent Tamás a rosszkedv ellen? Az öt tanács…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92924" y="2133600"/>
            <a:ext cx="8911687" cy="3987800"/>
          </a:xfrm>
        </p:spPr>
        <p:txBody>
          <a:bodyPr>
            <a:noAutofit/>
          </a:bodyPr>
          <a:lstStyle/>
          <a:p>
            <a:r>
              <a:rPr lang="hu-HU" sz="2400" dirty="0"/>
              <a:t>1. Az első javaslata, hogy </a:t>
            </a:r>
            <a:r>
              <a:rPr lang="hu-HU" sz="2400" b="1" dirty="0"/>
              <a:t>ajándékozzuk meg magunkat valami jóval</a:t>
            </a:r>
            <a:r>
              <a:rPr lang="hu-HU" sz="2400" dirty="0"/>
              <a:t>, valami olyannal, amit szeretünk. Mintha a híres teológus előre látta volna napjaink bölcsességét a csokoládé antidepresszáns hatásáról. </a:t>
            </a:r>
          </a:p>
        </p:txBody>
      </p:sp>
    </p:spTree>
    <p:extLst>
      <p:ext uri="{BB962C8B-B14F-4D97-AF65-F5344CB8AC3E}">
        <p14:creationId xmlns:p14="http://schemas.microsoft.com/office/powerpoint/2010/main" val="3197707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01912" y="1270000"/>
            <a:ext cx="8915400" cy="4933322"/>
          </a:xfrm>
        </p:spPr>
        <p:txBody>
          <a:bodyPr>
            <a:normAutofit/>
          </a:bodyPr>
          <a:lstStyle/>
          <a:p>
            <a:r>
              <a:rPr lang="hu-HU" sz="2000" dirty="0"/>
              <a:t>2. A második javallat: </a:t>
            </a:r>
            <a:r>
              <a:rPr lang="hu-HU" sz="2000" b="1" dirty="0"/>
              <a:t>sírj</a:t>
            </a:r>
            <a:r>
              <a:rPr lang="hu-HU" sz="2000" dirty="0"/>
              <a:t>. </a:t>
            </a:r>
            <a:endParaRPr lang="hu-HU" sz="2000" dirty="0" smtClean="0"/>
          </a:p>
          <a:p>
            <a:r>
              <a:rPr lang="hu-HU" sz="2000" i="1" dirty="0" smtClean="0"/>
              <a:t>„</a:t>
            </a:r>
            <a:r>
              <a:rPr lang="hu-HU" sz="2000" i="1" dirty="0"/>
              <a:t>Ami fájdalmas, az még jobban fáj, ha bezárjuk magunkba, mert a lélek még inkább átadja magát neki. Míg ha engedjük kiszökni, a lélek törekvése szétszóródik, mint a külső dolgokon szokása, így a belső szomorúság csökken” </a:t>
            </a:r>
            <a:r>
              <a:rPr lang="hu-HU" sz="2000" dirty="0"/>
              <a:t>(ST q. 38 a.2</a:t>
            </a:r>
            <a:r>
              <a:rPr lang="hu-HU" sz="2000" dirty="0" smtClean="0"/>
              <a:t>.).</a:t>
            </a:r>
            <a:r>
              <a:rPr lang="hu-HU" sz="2000" dirty="0"/>
              <a:t> Szent </a:t>
            </a:r>
            <a:r>
              <a:rPr lang="hu-HU" sz="2000" dirty="0" smtClean="0"/>
              <a:t>Tamás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6564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38412" y="711200"/>
            <a:ext cx="8915400" cy="5593722"/>
          </a:xfrm>
        </p:spPr>
        <p:txBody>
          <a:bodyPr>
            <a:normAutofit/>
          </a:bodyPr>
          <a:lstStyle/>
          <a:p>
            <a:r>
              <a:rPr lang="hu-HU" sz="2000" dirty="0"/>
              <a:t>3. Harmadik tanács: </a:t>
            </a:r>
            <a:r>
              <a:rPr lang="hu-HU" sz="2000" b="1" dirty="0"/>
              <a:t>oszd meg a bánatodat egy baráttal</a:t>
            </a:r>
            <a:r>
              <a:rPr lang="hu-HU" sz="2000" dirty="0"/>
              <a:t>. </a:t>
            </a:r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2393582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/>
              <a:t>4. A negyedik </a:t>
            </a:r>
            <a:r>
              <a:rPr lang="hu-HU" sz="2000" b="1" dirty="0"/>
              <a:t>gyógymód az igazság szemlélése</a:t>
            </a:r>
            <a:r>
              <a:rPr lang="hu-HU" sz="2000" dirty="0"/>
              <a:t>. </a:t>
            </a:r>
            <a:endParaRPr lang="hu-HU" sz="2000" dirty="0" smtClean="0"/>
          </a:p>
          <a:p>
            <a:r>
              <a:rPr lang="hu-HU" sz="2000" b="1" dirty="0" smtClean="0"/>
              <a:t>A </a:t>
            </a:r>
            <a:r>
              <a:rPr lang="hu-HU" sz="2000" b="1" i="1" dirty="0" err="1"/>
              <a:t>fulgor</a:t>
            </a:r>
            <a:r>
              <a:rPr lang="hu-HU" sz="2000" b="1" i="1" dirty="0"/>
              <a:t> </a:t>
            </a:r>
            <a:r>
              <a:rPr lang="hu-HU" sz="2000" b="1" i="1" dirty="0" err="1"/>
              <a:t>veritatis</a:t>
            </a:r>
            <a:r>
              <a:rPr lang="hu-HU" sz="2000" dirty="0"/>
              <a:t>, ahogy Szent Ágoston írja, </a:t>
            </a:r>
            <a:r>
              <a:rPr lang="hu-HU" sz="2000" b="1" dirty="0"/>
              <a:t>az igazság nagyszerűségének szemlélése a természetben vagy egy műalkotásban, zenében </a:t>
            </a:r>
            <a:r>
              <a:rPr lang="hu-HU" sz="2000" dirty="0"/>
              <a:t>hathatós balzsam lehet a szomorúság ellen. </a:t>
            </a: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„</a:t>
            </a:r>
            <a:r>
              <a:rPr lang="hu-HU" sz="2000" dirty="0"/>
              <a:t>Annyira vigasztaló számomra, hogy szép dolgokról beszélhetek olyanoknak, akiket érdekel</a:t>
            </a:r>
            <a:r>
              <a:rPr lang="hu-HU" sz="2000" dirty="0" smtClean="0"/>
              <a:t>…” (egy híres irodalomkritikus)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023866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89212" y="1104900"/>
            <a:ext cx="8915400" cy="4806322"/>
          </a:xfrm>
        </p:spPr>
        <p:txBody>
          <a:bodyPr>
            <a:normAutofit/>
          </a:bodyPr>
          <a:lstStyle/>
          <a:p>
            <a:r>
              <a:rPr lang="hu-HU" sz="2000" dirty="0"/>
              <a:t>5. Az ötödik javallat is olyan, amire nem számít az ember egy középkori gondolkodótól. </a:t>
            </a:r>
            <a:endParaRPr lang="hu-HU" sz="2000" dirty="0" smtClean="0"/>
          </a:p>
          <a:p>
            <a:r>
              <a:rPr lang="hu-HU" sz="2000" b="1" dirty="0" smtClean="0"/>
              <a:t>a </a:t>
            </a:r>
            <a:r>
              <a:rPr lang="hu-HU" sz="2000" b="1" dirty="0"/>
              <a:t>fürdő és az alvás </a:t>
            </a:r>
            <a:r>
              <a:rPr lang="hu-HU" sz="2000" dirty="0"/>
              <a:t>kiváló gyógymód a rosszkedv ellen. </a:t>
            </a:r>
            <a:endParaRPr lang="hu-HU" sz="2000" dirty="0" smtClean="0"/>
          </a:p>
          <a:p>
            <a:r>
              <a:rPr lang="hu-HU" sz="2000" dirty="0" smtClean="0"/>
              <a:t>Valójában </a:t>
            </a:r>
            <a:r>
              <a:rPr lang="hu-HU" sz="2000" dirty="0"/>
              <a:t>kifejezetten keresztény hozzáállás az, hogy egy lelki baj ellen </a:t>
            </a:r>
            <a:r>
              <a:rPr lang="hu-HU" sz="2000" b="1" dirty="0"/>
              <a:t>időnként testi gyógymódhoz kell folyamodni</a:t>
            </a:r>
            <a:r>
              <a:rPr lang="hu-HU" sz="2000" dirty="0"/>
              <a:t>. Mióta Isten emberré lett, és magára öltötte az emberi testet, az anyag és szellem közötti szakadás begyógyult világunkban.</a:t>
            </a:r>
          </a:p>
          <a:p>
            <a:pPr marL="0" indent="0">
              <a:buNone/>
            </a:pPr>
            <a:r>
              <a:rPr lang="hu-HU" sz="2000" i="1" dirty="0"/>
              <a:t>„Senki sem furcsállja, ha valaki lelki bajával elmegy egy orvoshoz, aki a testét gyógyítja – </a:t>
            </a:r>
            <a:r>
              <a:rPr lang="hu-HU" sz="2000" i="1" dirty="0" smtClean="0"/>
              <a:t>írja. </a:t>
            </a:r>
            <a:r>
              <a:rPr lang="hu-HU" sz="2000" i="1" dirty="0"/>
              <a:t>– A test és a lélek oly szorosan van összekötve, hogy együtt egyetlen embert alkotnak, ezért az egyiknek a betegsége mindkettő betegségét is jelentheti</a:t>
            </a:r>
            <a:r>
              <a:rPr lang="hu-HU" sz="2000" i="1" dirty="0" smtClean="0"/>
              <a:t>.”</a:t>
            </a:r>
          </a:p>
          <a:p>
            <a:pPr algn="r"/>
            <a:r>
              <a:rPr lang="hu-HU" sz="2000" dirty="0"/>
              <a:t>Morus Szent Tamás</a:t>
            </a:r>
          </a:p>
          <a:p>
            <a:endParaRPr lang="hu-HU" sz="2000" dirty="0"/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4188505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Szent Ágoston – a gondolkodó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406" y="1295401"/>
            <a:ext cx="3878389" cy="5080690"/>
          </a:xfrm>
        </p:spPr>
      </p:pic>
    </p:spTree>
    <p:extLst>
      <p:ext uri="{BB962C8B-B14F-4D97-AF65-F5344CB8AC3E}">
        <p14:creationId xmlns:p14="http://schemas.microsoft.com/office/powerpoint/2010/main" val="1942825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u-HU" dirty="0" smtClean="0"/>
              <a:t>A képek forrása</a:t>
            </a:r>
          </a:p>
          <a:p>
            <a:r>
              <a:rPr lang="hu-HU" dirty="0"/>
              <a:t>https://www.google.hu/url?sa=i&amp;rct=j&amp;q=&amp;esrc=s&amp;source=images&amp;cd=&amp;</a:t>
            </a:r>
            <a:r>
              <a:rPr lang="hu-HU" dirty="0" smtClean="0"/>
              <a:t>ved=2ahUKEwjigImisq_aAhWJsaQKHaouCo0QjRx6BAgAEAU&amp;url=https%3A%2F%2Fwww.antikvarium.hu%2Fkonyv%2Faquinoi-szent-tamas-a-teologia-foglalata-ii-1-440856&amp;psig=AOvVaw0xyqYeSYm74fTVt4vicByS&amp;ust=1523438891674717</a:t>
            </a:r>
          </a:p>
          <a:p>
            <a:r>
              <a:rPr lang="hu-HU" dirty="0"/>
              <a:t>https://www.google.hu/search?biw=1280&amp;bih=867&amp;tbm=isch&amp;sa=1&amp;ei=q4PMWpmADujjsAfAh5Mg&amp;q=Szent+Benedek&amp;oq=Szent+Benedek&amp;gs_l=psy-ab.3..0l10.24516.26774.0.27418.13.9.0.4.4.0.96.642.9.9.0....0...1c.1.64.psy-ab..0.13.680...0i67k1.0.s-qCQWH6BzY#imgrc=aOjSEvh69_e0dM</a:t>
            </a:r>
            <a:r>
              <a:rPr lang="hu-HU" dirty="0" smtClean="0"/>
              <a:t>:</a:t>
            </a:r>
          </a:p>
          <a:p>
            <a:r>
              <a:rPr lang="hu-HU" dirty="0">
                <a:hlinkClick r:id="rId2"/>
              </a:rPr>
              <a:t>https://</a:t>
            </a:r>
            <a:r>
              <a:rPr lang="hu-HU" dirty="0" smtClean="0">
                <a:hlinkClick r:id="rId2"/>
              </a:rPr>
              <a:t>hu.wikipedia.org/wiki/Clunyi_ap%C3%A1ts%C3%A1g</a:t>
            </a:r>
            <a:endParaRPr lang="hu-HU" dirty="0" smtClean="0"/>
          </a:p>
          <a:p>
            <a:r>
              <a:rPr lang="hu-HU" dirty="0">
                <a:hlinkClick r:id="rId3"/>
              </a:rPr>
              <a:t>https://</a:t>
            </a:r>
            <a:r>
              <a:rPr lang="hu-HU" dirty="0" smtClean="0">
                <a:hlinkClick r:id="rId3"/>
              </a:rPr>
              <a:t>mult-kor.hu/cikk.php?id=9883</a:t>
            </a:r>
            <a:endParaRPr lang="hu-HU" dirty="0" smtClean="0"/>
          </a:p>
          <a:p>
            <a:r>
              <a:rPr lang="hu-HU" dirty="0">
                <a:hlinkClick r:id="rId4"/>
              </a:rPr>
              <a:t>https://zh.wikipedia.org/wiki/File:Saint-Denis_(93),_basilique_Saint-Denis,_</a:t>
            </a:r>
            <a:r>
              <a:rPr lang="hu-HU" dirty="0" smtClean="0">
                <a:hlinkClick r:id="rId4"/>
              </a:rPr>
              <a:t>abside_3.jpg</a:t>
            </a:r>
            <a:endParaRPr lang="hu-HU" dirty="0" smtClean="0"/>
          </a:p>
          <a:p>
            <a:r>
              <a:rPr lang="hu-HU" dirty="0">
                <a:hlinkClick r:id="rId5"/>
              </a:rPr>
              <a:t>https://</a:t>
            </a:r>
            <a:r>
              <a:rPr lang="hu-HU" dirty="0" smtClean="0">
                <a:hlinkClick r:id="rId5"/>
              </a:rPr>
              <a:t>hu.wikipedia.org/wiki/Suger_ap%C3%A1t</a:t>
            </a:r>
            <a:endParaRPr lang="hu-HU" dirty="0" smtClean="0"/>
          </a:p>
          <a:p>
            <a:r>
              <a:rPr lang="hu-HU" dirty="0">
                <a:hlinkClick r:id="rId6"/>
              </a:rPr>
              <a:t>http://</a:t>
            </a:r>
            <a:r>
              <a:rPr lang="hu-HU" dirty="0" smtClean="0">
                <a:hlinkClick r:id="rId6"/>
              </a:rPr>
              <a:t>mek.oszk.hu/01900/01992/html/index1207.html</a:t>
            </a:r>
            <a:endParaRPr lang="hu-HU" dirty="0" smtClean="0"/>
          </a:p>
          <a:p>
            <a:r>
              <a:rPr lang="hu-HU" dirty="0">
                <a:hlinkClick r:id="rId7"/>
              </a:rPr>
              <a:t>https://</a:t>
            </a:r>
            <a:r>
              <a:rPr lang="hu-HU" dirty="0" smtClean="0">
                <a:hlinkClick r:id="rId7"/>
              </a:rPr>
              <a:t>hu.wikipedia.org/wiki/Nursiai_Szent_Benedek</a:t>
            </a:r>
            <a:endParaRPr lang="hu-HU" dirty="0" smtClean="0"/>
          </a:p>
          <a:p>
            <a:r>
              <a:rPr lang="hu-HU" dirty="0">
                <a:hlinkClick r:id="rId8"/>
              </a:rPr>
              <a:t>https://hu.wikipedia.org/wiki/Hipp%C3%B3i_Szent_%</a:t>
            </a:r>
            <a:r>
              <a:rPr lang="hu-HU" dirty="0" smtClean="0">
                <a:hlinkClick r:id="rId8"/>
              </a:rPr>
              <a:t>C3%81goston</a:t>
            </a:r>
            <a:endParaRPr lang="hu-HU" dirty="0" smtClean="0"/>
          </a:p>
          <a:p>
            <a:r>
              <a:rPr lang="hu-HU" dirty="0">
                <a:hlinkClick r:id="rId9"/>
              </a:rPr>
              <a:t>https://hu.wikipedia.org/wiki/Monte_Cassino#/</a:t>
            </a:r>
            <a:r>
              <a:rPr lang="hu-HU" dirty="0" smtClean="0">
                <a:hlinkClick r:id="rId9"/>
              </a:rPr>
              <a:t>media/File:Monte_Cassino_Opactwo_1.JPG</a:t>
            </a:r>
            <a:endParaRPr lang="hu-HU" dirty="0" smtClean="0"/>
          </a:p>
          <a:p>
            <a:r>
              <a:rPr lang="hu-HU" dirty="0">
                <a:hlinkClick r:id="rId10"/>
              </a:rPr>
              <a:t>https://www.google.hu/url?sa=i&amp;rct=j&amp;q=&amp;esrc=s&amp;source=images&amp;cd=&amp;</a:t>
            </a:r>
            <a:r>
              <a:rPr lang="hu-HU" dirty="0" smtClean="0">
                <a:hlinkClick r:id="rId10"/>
              </a:rPr>
              <a:t>ved=2ahUKEwiatP3_2bHaAhWNalAKHd6xD9gQjRx6BAgAEAU&amp;url=https%3A%2F%2Fwww.youtube.com%2Fwatch%3Fv%3DcLtkS8i1Zug&amp;psig=AOvVaw2ZhM8rnfn41bIlykKhUlr1&amp;ust=1523518190618494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41675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1825" y="0"/>
            <a:ext cx="8911687" cy="1280890"/>
          </a:xfrm>
        </p:spPr>
        <p:txBody>
          <a:bodyPr/>
          <a:lstStyle/>
          <a:p>
            <a:r>
              <a:rPr lang="hu-HU" dirty="0" smtClean="0"/>
              <a:t>Ne sírj</a:t>
            </a:r>
            <a:endParaRPr lang="hu-HU" dirty="0"/>
          </a:p>
        </p:txBody>
      </p:sp>
      <p:sp>
        <p:nvSpPr>
          <p:cNvPr id="4" name="Tartalom helye 3"/>
          <p:cNvSpPr txBox="1">
            <a:spLocks noGrp="1"/>
          </p:cNvSpPr>
          <p:nvPr>
            <p:ph idx="1"/>
          </p:nvPr>
        </p:nvSpPr>
        <p:spPr>
          <a:xfrm>
            <a:off x="1917700" y="341090"/>
            <a:ext cx="4775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</a:t>
            </a:r>
            <a:r>
              <a:rPr lang="hu-HU" dirty="0"/>
              <a:t>halál nem jelent semmit.</a:t>
            </a:r>
            <a:br>
              <a:rPr lang="hu-HU" dirty="0"/>
            </a:br>
            <a:r>
              <a:rPr lang="hu-HU" dirty="0"/>
              <a:t>Csupán átmentem a másik oldalra.</a:t>
            </a:r>
            <a:br>
              <a:rPr lang="hu-HU" dirty="0"/>
            </a:br>
            <a:r>
              <a:rPr lang="hu-HU" dirty="0"/>
              <a:t>Az maradtam, aki vagyok</a:t>
            </a:r>
            <a:br>
              <a:rPr lang="hu-HU" dirty="0"/>
            </a:br>
            <a:r>
              <a:rPr lang="hu-HU" dirty="0"/>
              <a:t>És te is önmagad vagy.</a:t>
            </a:r>
            <a:br>
              <a:rPr lang="hu-HU" dirty="0"/>
            </a:br>
            <a:r>
              <a:rPr lang="hu-HU" dirty="0"/>
              <a:t>Akik egymásnak voltunk,</a:t>
            </a:r>
            <a:br>
              <a:rPr lang="hu-HU" dirty="0"/>
            </a:br>
            <a:r>
              <a:rPr lang="hu-HU" dirty="0"/>
              <a:t>Azok vagyunk mindörökre.</a:t>
            </a:r>
            <a:br>
              <a:rPr lang="hu-HU" dirty="0"/>
            </a:br>
            <a:r>
              <a:rPr lang="hu-HU" dirty="0"/>
              <a:t>Úgy szólíts, azon a néven,</a:t>
            </a:r>
            <a:br>
              <a:rPr lang="hu-HU" dirty="0"/>
            </a:br>
            <a:r>
              <a:rPr lang="hu-HU" dirty="0"/>
              <a:t>Ahogy mindig hívtál.</a:t>
            </a:r>
            <a:br>
              <a:rPr lang="hu-HU" dirty="0"/>
            </a:br>
            <a:r>
              <a:rPr lang="hu-HU" dirty="0"/>
              <a:t>Beszélj velem, ahogy mindig szoktál,</a:t>
            </a:r>
            <a:br>
              <a:rPr lang="hu-HU" dirty="0"/>
            </a:br>
            <a:r>
              <a:rPr lang="hu-HU" dirty="0"/>
              <a:t>Ne keress új szavakat.</a:t>
            </a:r>
            <a:br>
              <a:rPr lang="hu-HU" dirty="0"/>
            </a:br>
            <a:r>
              <a:rPr lang="hu-HU" dirty="0"/>
              <a:t>Ne fordulj felém ünnepélyes, szomorú arccal,</a:t>
            </a:r>
            <a:br>
              <a:rPr lang="hu-HU" dirty="0"/>
            </a:br>
            <a:r>
              <a:rPr lang="hu-HU" dirty="0"/>
              <a:t>Folytasd kacagásod, nevessünk együtt</a:t>
            </a:r>
            <a:br>
              <a:rPr lang="hu-HU" dirty="0"/>
            </a:br>
            <a:r>
              <a:rPr lang="hu-HU" dirty="0"/>
              <a:t>Mint mindig tettük.</a:t>
            </a:r>
            <a:br>
              <a:rPr lang="hu-HU" dirty="0"/>
            </a:br>
            <a:r>
              <a:rPr lang="hu-HU" dirty="0"/>
              <a:t>Gondolj rám, kérj, mosolyogj rám, szólíts.</a:t>
            </a:r>
            <a:br>
              <a:rPr lang="hu-HU" dirty="0"/>
            </a:br>
            <a:r>
              <a:rPr lang="hu-HU" dirty="0"/>
              <a:t>Hangozzék a nevem házunkban, ahogy mindig is</a:t>
            </a:r>
            <a:br>
              <a:rPr lang="hu-HU" dirty="0"/>
            </a:br>
            <a:r>
              <a:rPr lang="hu-HU" dirty="0"/>
              <a:t>Hallható volt, ne árnyékolja be távolságtartó pátosz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5" name="Tartalom helye 3"/>
          <p:cNvSpPr txBox="1">
            <a:spLocks/>
          </p:cNvSpPr>
          <p:nvPr/>
        </p:nvSpPr>
        <p:spPr>
          <a:xfrm>
            <a:off x="7391400" y="364680"/>
            <a:ext cx="4343400" cy="505779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/>
              <a:t>Az élet ma is olyan, mint volt, ma sem </a:t>
            </a:r>
            <a:r>
              <a:rPr lang="hu-HU" dirty="0" smtClean="0"/>
              <a:t>más.</a:t>
            </a:r>
          </a:p>
          <a:p>
            <a:pPr marL="0" indent="0">
              <a:buNone/>
            </a:pPr>
            <a:r>
              <a:rPr lang="hu-HU" dirty="0" smtClean="0"/>
              <a:t>A fonalat nem vágta el semmi,</a:t>
            </a:r>
            <a:br>
              <a:rPr lang="hu-HU" dirty="0" smtClean="0"/>
            </a:br>
            <a:r>
              <a:rPr lang="hu-HU" dirty="0" smtClean="0"/>
              <a:t>Miért lennék a gondolataidon kívül…</a:t>
            </a:r>
            <a:br>
              <a:rPr lang="hu-HU" dirty="0" smtClean="0"/>
            </a:br>
            <a:r>
              <a:rPr lang="hu-HU" dirty="0" smtClean="0"/>
              <a:t>Csak mert a szemed nem lát…</a:t>
            </a:r>
            <a:br>
              <a:rPr lang="hu-HU" dirty="0" smtClean="0"/>
            </a:br>
            <a:r>
              <a:rPr lang="hu-HU" dirty="0" smtClean="0"/>
              <a:t>Nem vagyok messze, ne gondold.</a:t>
            </a:r>
            <a:br>
              <a:rPr lang="hu-HU" dirty="0" smtClean="0"/>
            </a:br>
            <a:r>
              <a:rPr lang="hu-HU" dirty="0" smtClean="0"/>
              <a:t>Az út másik oldalán vagyok, lásd, jól van minden.</a:t>
            </a:r>
            <a:br>
              <a:rPr lang="hu-HU" dirty="0" smtClean="0"/>
            </a:br>
            <a:r>
              <a:rPr lang="hu-HU" dirty="0" smtClean="0"/>
              <a:t>Meg fogod találni a lelkemet és benne</a:t>
            </a:r>
            <a:br>
              <a:rPr lang="hu-HU" dirty="0" smtClean="0"/>
            </a:br>
            <a:r>
              <a:rPr lang="hu-HU" dirty="0" smtClean="0"/>
              <a:t>Egész letisztult szép gyöngéd szeretetemet.</a:t>
            </a:r>
            <a:br>
              <a:rPr lang="hu-HU" dirty="0" smtClean="0"/>
            </a:br>
            <a:r>
              <a:rPr lang="hu-HU" dirty="0" smtClean="0"/>
              <a:t>Kérlek, légy szíves… ha lehet, töröld le könnyeidet,</a:t>
            </a:r>
            <a:br>
              <a:rPr lang="hu-HU" dirty="0" smtClean="0"/>
            </a:br>
            <a:r>
              <a:rPr lang="hu-HU" dirty="0" smtClean="0"/>
              <a:t>És ne sírj azért, mert annyira szeretsz engem.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22964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Szent Benedek – a vezető és alapító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376" y="1485900"/>
            <a:ext cx="4024938" cy="4910424"/>
          </a:xfrm>
        </p:spPr>
      </p:pic>
    </p:spTree>
    <p:extLst>
      <p:ext uri="{BB962C8B-B14F-4D97-AF65-F5344CB8AC3E}">
        <p14:creationId xmlns:p14="http://schemas.microsoft.com/office/powerpoint/2010/main" val="87006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Monte </a:t>
            </a:r>
            <a:r>
              <a:rPr lang="hu-HU" dirty="0" err="1" smtClean="0"/>
              <a:t>Cassino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0" y="1356915"/>
            <a:ext cx="6073246" cy="4554935"/>
          </a:xfrm>
        </p:spPr>
      </p:pic>
    </p:spTree>
    <p:extLst>
      <p:ext uri="{BB962C8B-B14F-4D97-AF65-F5344CB8AC3E}">
        <p14:creationId xmlns:p14="http://schemas.microsoft.com/office/powerpoint/2010/main" val="416647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Nagy Szent Gergely a szónok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00" y="1338424"/>
            <a:ext cx="4165599" cy="5340512"/>
          </a:xfrm>
        </p:spPr>
      </p:pic>
    </p:spTree>
    <p:extLst>
      <p:ext uri="{BB962C8B-B14F-4D97-AF65-F5344CB8AC3E}">
        <p14:creationId xmlns:p14="http://schemas.microsoft.com/office/powerpoint/2010/main" val="160818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gregorián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hlinkClick r:id="rId2"/>
              </a:rPr>
              <a:t>https://</a:t>
            </a:r>
            <a:r>
              <a:rPr lang="hu-HU" dirty="0" smtClean="0">
                <a:hlinkClick r:id="rId2"/>
              </a:rPr>
              <a:t>www.youtube.com/watch?v=Dlr90NLDp-0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08889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Suger</a:t>
            </a:r>
            <a:r>
              <a:rPr lang="hu-HU" dirty="0" smtClean="0"/>
              <a:t> apát – a polihisztor tanácsadó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0" y="1222723"/>
            <a:ext cx="2538413" cy="5635277"/>
          </a:xfrm>
        </p:spPr>
      </p:pic>
    </p:spTree>
    <p:extLst>
      <p:ext uri="{BB962C8B-B14F-4D97-AF65-F5344CB8AC3E}">
        <p14:creationId xmlns:p14="http://schemas.microsoft.com/office/powerpoint/2010/main" val="4137496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61125" y="90710"/>
            <a:ext cx="8911687" cy="1280890"/>
          </a:xfrm>
        </p:spPr>
        <p:txBody>
          <a:bodyPr/>
          <a:lstStyle/>
          <a:p>
            <a:r>
              <a:rPr lang="hu-HU" dirty="0" smtClean="0"/>
              <a:t>A Saint Denis</a:t>
            </a:r>
            <a:br>
              <a:rPr lang="hu-HU" dirty="0" smtClean="0"/>
            </a:br>
            <a:r>
              <a:rPr lang="hu-HU" dirty="0" err="1" smtClean="0"/>
              <a:t>-székesegyház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50" y="0"/>
            <a:ext cx="5143500" cy="6858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981" y="1855655"/>
            <a:ext cx="3040655" cy="171036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014" y="4050079"/>
            <a:ext cx="1434588" cy="259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44883"/>
      </p:ext>
    </p:extLst>
  </p:cSld>
  <p:clrMapOvr>
    <a:masterClrMapping/>
  </p:clrMapOvr>
</p:sld>
</file>

<file path=ppt/theme/theme1.xml><?xml version="1.0" encoding="utf-8"?>
<a:theme xmlns:a="http://schemas.openxmlformats.org/drawingml/2006/main" name="Szálak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141</TotalTime>
  <Words>461</Words>
  <Application>Microsoft Office PowerPoint</Application>
  <PresentationFormat>Szélesvásznú</PresentationFormat>
  <Paragraphs>52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Szálak</vt:lpstr>
      <vt:lpstr>A kereszténység a középkorban</vt:lpstr>
      <vt:lpstr>Szent Ágoston – a gondolkodó</vt:lpstr>
      <vt:lpstr>Ne sírj</vt:lpstr>
      <vt:lpstr>Szent Benedek – a vezető és alapító</vt:lpstr>
      <vt:lpstr>Monte Cassino</vt:lpstr>
      <vt:lpstr>Nagy Szent Gergely a szónok</vt:lpstr>
      <vt:lpstr>A gregorián</vt:lpstr>
      <vt:lpstr>Suger apát – a polihisztor tanácsadó</vt:lpstr>
      <vt:lpstr>A Saint Denis -székesegyház</vt:lpstr>
      <vt:lpstr>Saint Denis </vt:lpstr>
      <vt:lpstr>VII. Gergely, a politikus</vt:lpstr>
      <vt:lpstr>Cluny</vt:lpstr>
      <vt:lpstr>Aquinói Szent Tamás – a tudós és                  lelkigondozó</vt:lpstr>
      <vt:lpstr>Istenérvek</vt:lpstr>
      <vt:lpstr>Mit javasol Aquinói Szent Tamás a rosszkedv ellen? Az öt tanács…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kereszténység a középkorban</dc:title>
  <dc:creator>Fazekas Teszt Diák</dc:creator>
  <cp:lastModifiedBy>Fazekas Teszt Diák
</cp:lastModifiedBy>
  <cp:revision>12</cp:revision>
  <dcterms:created xsi:type="dcterms:W3CDTF">2018-04-10T08:26:28Z</dcterms:created>
  <dcterms:modified xsi:type="dcterms:W3CDTF">2018-04-11T09:08:23Z</dcterms:modified>
</cp:coreProperties>
</file>